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5"/>
  </p:notesMasterIdLst>
  <p:sldIdLst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10" autoAdjust="0"/>
    <p:restoredTop sz="94660"/>
  </p:normalViewPr>
  <p:slideViewPr>
    <p:cSldViewPr snapToGrid="0">
      <p:cViewPr>
        <p:scale>
          <a:sx n="100" d="100"/>
          <a:sy n="100" d="100"/>
        </p:scale>
        <p:origin x="520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4E258-E439-2A49-8BEC-530B30F78893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7F5DA-EBF9-4641-A044-FAD7C5F17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96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2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4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7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8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8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0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1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7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85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8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4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24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1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8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8EE0-5108-47B9-8640-177F3D351274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D15E-3A8B-4ECD-8F0C-2F9C2F7B3D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5390996"/>
            <a:ext cx="1606550" cy="1386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6229350"/>
            <a:ext cx="25717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EBE-4DCA-4A6F-B5A4-4FDD9DC8A13A}" type="datetimeFigureOut">
              <a:rPr lang="en-US" smtClean="0"/>
              <a:t>12/28/16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63053-C21C-465C-BF81-E47EF7AD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6"/>
          <p:cNvSpPr txBox="1">
            <a:spLocks noChangeArrowheads="1"/>
          </p:cNvSpPr>
          <p:nvPr/>
        </p:nvSpPr>
        <p:spPr bwMode="auto">
          <a:xfrm>
            <a:off x="6400799" y="564963"/>
            <a:ext cx="2724839" cy="568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349211" tIns="37721" rIns="349211" bIns="37721">
            <a:spAutoFit/>
          </a:bodyPr>
          <a:lstStyle>
            <a:lvl1pPr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1pPr>
            <a:lvl2pPr marL="742950" indent="-28575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2pPr>
            <a:lvl3pPr marL="11430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3pPr>
            <a:lvl4pPr marL="16002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4pPr>
            <a:lvl5pPr marL="20574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1600" dirty="0" smtClean="0">
                <a:solidFill>
                  <a:schemeClr val="tx1"/>
                </a:solidFill>
                <a:latin typeface="Calibri" charset="0"/>
                <a:cs typeface="Calibri" charset="0"/>
              </a:rPr>
              <a:t>Lian Cui, Brian Park</a:t>
            </a:r>
          </a:p>
          <a:p>
            <a:pPr algn="r">
              <a:defRPr/>
            </a:pPr>
            <a:r>
              <a:rPr lang="en-US" sz="1600" dirty="0" smtClean="0">
                <a:solidFill>
                  <a:schemeClr val="tx1"/>
                </a:solidFill>
                <a:latin typeface="Calibri" charset="0"/>
                <a:cs typeface="Calibri" charset="0"/>
              </a:rPr>
              <a:t>University of Virginia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21785"/>
            <a:ext cx="91256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274320" tIns="182880" rIns="274320" bIns="182880">
            <a:spAutoFit/>
          </a:bodyPr>
          <a:lstStyle>
            <a:lvl1pPr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1pPr>
            <a:lvl2pPr marL="742950" indent="-28575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2pPr>
            <a:lvl3pPr marL="11430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3pPr>
            <a:lvl4pPr marL="16002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4pPr>
            <a:lvl5pPr marL="20574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200" dirty="0" smtClean="0">
                <a:solidFill>
                  <a:srgbClr val="000066"/>
                </a:solidFill>
                <a:latin typeface="Calibri" charset="0"/>
                <a:cs typeface="Calibri" charset="0"/>
              </a:rPr>
              <a:t>ASSESSING </a:t>
            </a:r>
            <a:r>
              <a:rPr lang="en-US" sz="2200" dirty="0">
                <a:solidFill>
                  <a:srgbClr val="000066"/>
                </a:solidFill>
                <a:latin typeface="Calibri" charset="0"/>
                <a:cs typeface="Calibri" charset="0"/>
              </a:rPr>
              <a:t>ECO-DRIVING BEHAVIORS USING DRIVING SIMULATOR</a:t>
            </a:r>
            <a:endParaRPr lang="en-US" sz="2200" dirty="0" smtClean="0">
              <a:solidFill>
                <a:srgbClr val="000066"/>
              </a:solidFill>
              <a:latin typeface="Calibri" charset="0"/>
              <a:cs typeface="Calibri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1175544"/>
            <a:ext cx="5041900" cy="2184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182880" tIns="37721" rIns="182880" bIns="37721">
            <a:spAutoFit/>
          </a:bodyPr>
          <a:lstStyle>
            <a:lvl1pPr defTabSz="908050"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1pPr>
            <a:lvl2pPr marL="742950" indent="-285750" defTabSz="908050"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2pPr>
            <a:lvl3pPr marL="1143000" indent="-228600" defTabSz="908050"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3pPr>
            <a:lvl4pPr marL="1600200" indent="-228600" defTabSz="908050"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4pPr>
            <a:lvl5pPr marL="2057400" indent="-228600" defTabSz="908050"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9pPr>
          </a:lstStyle>
          <a:p>
            <a:pPr>
              <a:defRPr/>
            </a:pPr>
            <a:r>
              <a:rPr lang="en-US" altLang="en-US" sz="1400" dirty="0" smtClean="0">
                <a:solidFill>
                  <a:srgbClr val="000066"/>
                </a:solidFill>
                <a:latin typeface="Calibri" pitchFamily="34" charset="0"/>
              </a:rPr>
              <a:t>Research Background</a:t>
            </a:r>
          </a:p>
          <a:p>
            <a:pPr algn="just">
              <a:spcBef>
                <a:spcPct val="25000"/>
              </a:spcBef>
              <a:defRPr/>
            </a:pP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Eco-driving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can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reduce fuel consumption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at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signalized intersections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using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V2I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communication.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In this research, a driving simulator based Eco-driving behavior and automated vehicle Eco-driving were evaluated. To minimize deceleration or avoid complete stop at traffic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signals,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the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algorithm provides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the recommendation speed for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drivers. There were 43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drivers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in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1</a:t>
            </a:r>
            <a:r>
              <a:rPr lang="en-US" altLang="en-US" sz="1200" baseline="30000" dirty="0" smtClean="0">
                <a:solidFill>
                  <a:schemeClr val="tx1"/>
                </a:solidFill>
                <a:latin typeface="Calibri" pitchFamily="34" charset="0"/>
              </a:rPr>
              <a:t>st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test, and 8 drivers in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2</a:t>
            </a:r>
            <a:r>
              <a:rPr lang="en-US" altLang="en-US" sz="1200" baseline="30000" dirty="0" smtClean="0">
                <a:solidFill>
                  <a:schemeClr val="tx1"/>
                </a:solidFill>
                <a:latin typeface="Calibri" pitchFamily="34" charset="0"/>
              </a:rPr>
              <a:t>nd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test where the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drivers were given more time to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get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comfortable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with the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interface,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 and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 showed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improvement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in reduction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of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fuel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consumption.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Finally, we compared the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results with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the automated vehicle, which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is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regarded as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ideal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behavior of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Eco-driving,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and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showed reduction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of over 20% in fuel consumption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.</a:t>
            </a:r>
            <a:endParaRPr lang="en-US" altLang="en-US" sz="1200" dirty="0" smtClean="0">
              <a:latin typeface="Calibri" pitchFamily="34" charset="0"/>
            </a:endParaRPr>
          </a:p>
        </p:txBody>
      </p:sp>
      <p:sp>
        <p:nvSpPr>
          <p:cNvPr id="10" name="Text Box 304"/>
          <p:cNvSpPr txBox="1">
            <a:spLocks noChangeArrowheads="1"/>
          </p:cNvSpPr>
          <p:nvPr/>
        </p:nvSpPr>
        <p:spPr bwMode="auto">
          <a:xfrm>
            <a:off x="5041900" y="1170949"/>
            <a:ext cx="4083738" cy="1815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182880" tIns="37721" rIns="182880" bIns="37721">
            <a:spAutoFit/>
          </a:bodyPr>
          <a:lstStyle>
            <a:lvl1pPr defTabSz="908050"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1pPr>
            <a:lvl2pPr marL="742950" indent="-285750" defTabSz="908050"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2pPr>
            <a:lvl3pPr marL="1143000" indent="-228600" defTabSz="908050"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3pPr>
            <a:lvl4pPr marL="1600200" indent="-228600" defTabSz="908050"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4pPr>
            <a:lvl5pPr marL="2057400" indent="-228600" defTabSz="908050"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9pPr>
          </a:lstStyle>
          <a:p>
            <a:pPr>
              <a:defRPr/>
            </a:pPr>
            <a:r>
              <a:rPr lang="en-US" altLang="en-US" sz="1400" dirty="0" smtClean="0">
                <a:solidFill>
                  <a:srgbClr val="000066"/>
                </a:solidFill>
                <a:latin typeface="Calibri" pitchFamily="34" charset="0"/>
              </a:rPr>
              <a:t>Methodology</a:t>
            </a:r>
          </a:p>
          <a:p>
            <a:pPr algn="just">
              <a:spcBef>
                <a:spcPct val="25000"/>
              </a:spcBef>
              <a:defRPr/>
            </a:pP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On an arterial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network with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signalized intersections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,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we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added V2I communication system and Eco-driving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algorithm using PreScan software, then ran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the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experiments twice.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For the test, each participant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first drives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under regular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condition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and then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under Eco-driving condition. Finally,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we collected velocity data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and </a:t>
            </a:r>
            <a:r>
              <a:rPr lang="en-US" altLang="en-US" sz="1200" dirty="0">
                <a:solidFill>
                  <a:schemeClr val="tx1"/>
                </a:solidFill>
                <a:latin typeface="Calibri" pitchFamily="34" charset="0"/>
              </a:rPr>
              <a:t>processed it using VT-Micro Model to evaluate fuel </a:t>
            </a:r>
            <a:r>
              <a:rPr lang="en-US" altLang="en-US" sz="1200" dirty="0" smtClean="0">
                <a:solidFill>
                  <a:schemeClr val="tx1"/>
                </a:solidFill>
                <a:latin typeface="Calibri" pitchFamily="34" charset="0"/>
              </a:rPr>
              <a:t>consumption and emissions.</a:t>
            </a:r>
            <a:endParaRPr lang="en-US" altLang="en-US" sz="1200" dirty="0" smtClean="0">
              <a:latin typeface="Calibri" pitchFamily="34" charset="0"/>
            </a:endParaRPr>
          </a:p>
        </p:txBody>
      </p:sp>
      <p:sp>
        <p:nvSpPr>
          <p:cNvPr id="11" name="Text Box 341"/>
          <p:cNvSpPr txBox="1">
            <a:spLocks noChangeArrowheads="1"/>
          </p:cNvSpPr>
          <p:nvPr/>
        </p:nvSpPr>
        <p:spPr bwMode="auto">
          <a:xfrm>
            <a:off x="1397774" y="5742037"/>
            <a:ext cx="3921959" cy="26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349211" tIns="37721" rIns="349211" bIns="37721">
            <a:spAutoFit/>
          </a:bodyPr>
          <a:lstStyle>
            <a:lvl1pPr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1pPr>
            <a:lvl2pPr marL="742950" indent="-28575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2pPr>
            <a:lvl3pPr marL="11430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3pPr>
            <a:lvl4pPr marL="16002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4pPr>
            <a:lvl5pPr marL="20574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200" dirty="0" smtClean="0">
                <a:solidFill>
                  <a:schemeClr val="tx1"/>
                </a:solidFill>
                <a:latin typeface="Calibri" charset="0"/>
                <a:cs typeface="Calibri" charset="0"/>
              </a:rPr>
              <a:t>Figure 1. Eco-Driving Control Process and Interface</a:t>
            </a:r>
          </a:p>
        </p:txBody>
      </p:sp>
      <p:sp>
        <p:nvSpPr>
          <p:cNvPr id="24" name="Text Box 341"/>
          <p:cNvSpPr txBox="1">
            <a:spLocks noChangeArrowheads="1"/>
          </p:cNvSpPr>
          <p:nvPr/>
        </p:nvSpPr>
        <p:spPr bwMode="auto">
          <a:xfrm>
            <a:off x="5626501" y="5740825"/>
            <a:ext cx="3440529" cy="26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182880" tIns="37721" rIns="182880" bIns="37721">
            <a:spAutoFit/>
          </a:bodyPr>
          <a:lstStyle>
            <a:lvl1pPr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1pPr>
            <a:lvl2pPr marL="742950" indent="-28575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2pPr>
            <a:lvl3pPr marL="11430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3pPr>
            <a:lvl4pPr marL="16002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4pPr>
            <a:lvl5pPr marL="20574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dirty="0" smtClean="0">
                <a:solidFill>
                  <a:schemeClr val="tx1"/>
                </a:solidFill>
                <a:latin typeface="Calibri" charset="0"/>
                <a:cs typeface="Calibri" charset="0"/>
              </a:rPr>
              <a:t>Figure 2. Decision Process of Automated Vehicle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142" y="3173157"/>
            <a:ext cx="3381157" cy="2565818"/>
          </a:xfrm>
          <a:prstGeom prst="rect">
            <a:avLst/>
          </a:prstGeom>
          <a:noFill/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123"/>
          <a:stretch/>
        </p:blipFill>
        <p:spPr bwMode="auto">
          <a:xfrm>
            <a:off x="2954747" y="3350887"/>
            <a:ext cx="2682938" cy="1176294"/>
          </a:xfrm>
          <a:prstGeom prst="rect">
            <a:avLst/>
          </a:prstGeom>
          <a:noFill/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41" r="1899"/>
          <a:stretch/>
        </p:blipFill>
        <p:spPr bwMode="auto">
          <a:xfrm>
            <a:off x="2954747" y="4557992"/>
            <a:ext cx="2682938" cy="1179133"/>
          </a:xfrm>
          <a:prstGeom prst="rect">
            <a:avLst/>
          </a:prstGeom>
          <a:noFill/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08" y="3319581"/>
            <a:ext cx="2681502" cy="25047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76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95"/>
          <p:cNvSpPr txBox="1">
            <a:spLocks noChangeArrowheads="1"/>
          </p:cNvSpPr>
          <p:nvPr/>
        </p:nvSpPr>
        <p:spPr bwMode="auto">
          <a:xfrm>
            <a:off x="1816260" y="5091693"/>
            <a:ext cx="7081586" cy="1030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192024" tIns="37721" rIns="320040" bIns="37721">
            <a:spAutoFit/>
          </a:bodyPr>
          <a:lstStyle>
            <a:lvl1pPr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1pPr>
            <a:lvl2pPr marL="742950" indent="-28575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2pPr>
            <a:lvl3pPr marL="11430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3pPr>
            <a:lvl4pPr marL="16002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4pPr>
            <a:lvl5pPr marL="20574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 smtClean="0">
                <a:solidFill>
                  <a:srgbClr val="000066"/>
                </a:solidFill>
                <a:latin typeface="Calibri" charset="0"/>
                <a:cs typeface="Calibri" charset="0"/>
              </a:rPr>
              <a:t>Acknowledgments</a:t>
            </a:r>
          </a:p>
          <a:p>
            <a:pPr algn="just">
              <a:defRPr/>
            </a:pPr>
            <a:r>
              <a:rPr lang="en-US" sz="1200" dirty="0" smtClean="0">
                <a:solidFill>
                  <a:schemeClr val="tx1"/>
                </a:solidFill>
                <a:latin typeface="Calibri" charset="0"/>
                <a:cs typeface="Calibri" charset="0"/>
              </a:rPr>
              <a:t>This </a:t>
            </a:r>
            <a:r>
              <a:rPr lang="en-US" sz="1200" dirty="0">
                <a:solidFill>
                  <a:schemeClr val="tx1"/>
                </a:solidFill>
                <a:latin typeface="Calibri" charset="0"/>
                <a:cs typeface="Calibri" charset="0"/>
              </a:rPr>
              <a:t>research project was supported by the GRL Program through the NRF funded by the Ministry of Science, ICT &amp; Future Planning (2013K1A1A2A02078326). We express our gratitude to </a:t>
            </a:r>
            <a:r>
              <a:rPr lang="en-US" sz="1200" dirty="0" err="1">
                <a:solidFill>
                  <a:schemeClr val="tx1"/>
                </a:solidFill>
                <a:latin typeface="Calibri" charset="0"/>
                <a:cs typeface="Calibri" charset="0"/>
              </a:rPr>
              <a:t>Ahnaf</a:t>
            </a:r>
            <a:r>
              <a:rPr lang="en-US" sz="1200" dirty="0">
                <a:solidFill>
                  <a:schemeClr val="tx1"/>
                </a:solidFill>
                <a:latin typeface="Calibri" charset="0"/>
                <a:cs typeface="Calibri" charset="0"/>
              </a:rPr>
              <a:t> Choudhury, Deri Harris, and Jacob Sperling for their efforts for collecting the data used in this paper, and Mr. Jeff Blackburn for his support with the PreScan Software from </a:t>
            </a:r>
            <a:r>
              <a:rPr lang="en-US" sz="1200" dirty="0" err="1">
                <a:solidFill>
                  <a:schemeClr val="tx1"/>
                </a:solidFill>
                <a:latin typeface="Calibri" charset="0"/>
                <a:cs typeface="Calibri" charset="0"/>
              </a:rPr>
              <a:t>Tass</a:t>
            </a:r>
            <a:r>
              <a:rPr lang="en-US" sz="1200" dirty="0">
                <a:solidFill>
                  <a:schemeClr val="tx1"/>
                </a:solidFill>
                <a:latin typeface="Calibri" charset="0"/>
                <a:cs typeface="Calibri" charset="0"/>
              </a:rPr>
              <a:t> International. </a:t>
            </a:r>
            <a:endParaRPr lang="en-US" sz="1200" dirty="0" smtClean="0">
              <a:solidFill>
                <a:schemeClr val="tx1"/>
              </a:solidFill>
              <a:latin typeface="Calibri" charset="0"/>
              <a:cs typeface="Calibri" charset="0"/>
            </a:endParaRPr>
          </a:p>
        </p:txBody>
      </p:sp>
      <p:sp>
        <p:nvSpPr>
          <p:cNvPr id="12" name="Text Box 401"/>
          <p:cNvSpPr txBox="1">
            <a:spLocks noChangeArrowheads="1"/>
          </p:cNvSpPr>
          <p:nvPr/>
        </p:nvSpPr>
        <p:spPr bwMode="auto">
          <a:xfrm>
            <a:off x="0" y="3637209"/>
            <a:ext cx="8966199" cy="1445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190492" tIns="37721" rIns="380985" bIns="37721">
            <a:spAutoFit/>
          </a:bodyPr>
          <a:lstStyle>
            <a:lvl1pPr defTabSz="908050">
              <a:tabLst>
                <a:tab pos="914400" algn="l"/>
              </a:tabLs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1pPr>
            <a:lvl2pPr marL="742950" indent="-285750" defTabSz="908050">
              <a:tabLst>
                <a:tab pos="914400" algn="l"/>
              </a:tabLs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2pPr>
            <a:lvl3pPr marL="1143000" indent="-228600" defTabSz="908050">
              <a:tabLst>
                <a:tab pos="914400" algn="l"/>
              </a:tabLs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3pPr>
            <a:lvl4pPr marL="1600200" indent="-228600" defTabSz="908050">
              <a:tabLst>
                <a:tab pos="914400" algn="l"/>
              </a:tabLs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4pPr>
            <a:lvl5pPr marL="2057400" indent="-228600" defTabSz="908050">
              <a:tabLst>
                <a:tab pos="914400" algn="l"/>
              </a:tabLs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 smtClean="0">
                <a:solidFill>
                  <a:srgbClr val="000066"/>
                </a:solidFill>
                <a:latin typeface="Calibri" charset="0"/>
                <a:cs typeface="Calibri" charset="0"/>
              </a:rPr>
              <a:t>Conclusions and Future Research</a:t>
            </a:r>
          </a:p>
          <a:p>
            <a:pPr algn="just">
              <a:spcBef>
                <a:spcPct val="25000"/>
              </a:spcBef>
              <a:defRPr/>
            </a:pPr>
            <a:r>
              <a:rPr lang="en-US" sz="1200" dirty="0" smtClean="0">
                <a:solidFill>
                  <a:schemeClr val="tx1"/>
                </a:solidFill>
                <a:latin typeface="Calibri" charset="0"/>
                <a:cs typeface="Calibri" charset="0"/>
              </a:rPr>
              <a:t>Eco-driving </a:t>
            </a:r>
            <a:r>
              <a:rPr lang="en-US" sz="1200" dirty="0">
                <a:solidFill>
                  <a:schemeClr val="tx1"/>
                </a:solidFill>
                <a:latin typeface="Calibri" charset="0"/>
                <a:cs typeface="Calibri" charset="0"/>
              </a:rPr>
              <a:t>technology </a:t>
            </a:r>
            <a:r>
              <a:rPr lang="en-US" sz="1200" dirty="0" smtClean="0">
                <a:solidFill>
                  <a:schemeClr val="tx1"/>
                </a:solidFill>
                <a:latin typeface="Calibri" charset="0"/>
                <a:cs typeface="Calibri" charset="0"/>
              </a:rPr>
              <a:t>has shown great </a:t>
            </a:r>
            <a:r>
              <a:rPr lang="en-US" sz="1200" dirty="0">
                <a:solidFill>
                  <a:schemeClr val="tx1"/>
                </a:solidFill>
                <a:latin typeface="Calibri" charset="0"/>
                <a:cs typeface="Calibri" charset="0"/>
              </a:rPr>
              <a:t>potential in reducing fuel consumption and emissions at signalized intersections. </a:t>
            </a:r>
            <a:r>
              <a:rPr lang="en-US" sz="1200" dirty="0" smtClean="0">
                <a:solidFill>
                  <a:schemeClr val="tx1"/>
                </a:solidFill>
                <a:latin typeface="Calibri" charset="0"/>
                <a:cs typeface="Calibri" charset="0"/>
              </a:rPr>
              <a:t>As the drivers </a:t>
            </a:r>
            <a:r>
              <a:rPr lang="en-US" sz="1200" dirty="0">
                <a:solidFill>
                  <a:schemeClr val="tx1"/>
                </a:solidFill>
                <a:latin typeface="Calibri" charset="0"/>
                <a:cs typeface="Calibri" charset="0"/>
              </a:rPr>
              <a:t>became more familiar with </a:t>
            </a:r>
            <a:r>
              <a:rPr lang="en-US" sz="1200" dirty="0" smtClean="0">
                <a:solidFill>
                  <a:schemeClr val="tx1"/>
                </a:solidFill>
                <a:latin typeface="Calibri" charset="0"/>
                <a:cs typeface="Calibri" charset="0"/>
              </a:rPr>
              <a:t>the driving simulation environment, they were </a:t>
            </a:r>
            <a:r>
              <a:rPr lang="en-US" sz="1200" dirty="0">
                <a:solidFill>
                  <a:schemeClr val="tx1"/>
                </a:solidFill>
                <a:latin typeface="Calibri" charset="0"/>
                <a:cs typeface="Calibri" charset="0"/>
              </a:rPr>
              <a:t>able to decrease travel time, fuel consumption, and </a:t>
            </a:r>
            <a:r>
              <a:rPr lang="en-US" sz="1200" dirty="0" smtClean="0">
                <a:solidFill>
                  <a:schemeClr val="tx1"/>
                </a:solidFill>
                <a:latin typeface="Calibri" charset="0"/>
                <a:cs typeface="Calibri" charset="0"/>
              </a:rPr>
              <a:t>emissions. Compared to </a:t>
            </a:r>
            <a:r>
              <a:rPr lang="en-US" sz="1200" dirty="0">
                <a:solidFill>
                  <a:schemeClr val="tx1"/>
                </a:solidFill>
                <a:latin typeface="Calibri" charset="0"/>
                <a:cs typeface="Calibri" charset="0"/>
              </a:rPr>
              <a:t>the automated vehicle under Eco-driving </a:t>
            </a:r>
            <a:r>
              <a:rPr lang="en-US" sz="1200" dirty="0" smtClean="0">
                <a:solidFill>
                  <a:schemeClr val="tx1"/>
                </a:solidFill>
                <a:latin typeface="Calibri" charset="0"/>
                <a:cs typeface="Calibri" charset="0"/>
              </a:rPr>
              <a:t>guidance, under </a:t>
            </a:r>
            <a:r>
              <a:rPr lang="en-US" sz="1200" dirty="0">
                <a:solidFill>
                  <a:schemeClr val="tx1"/>
                </a:solidFill>
                <a:latin typeface="Calibri" charset="0"/>
                <a:cs typeface="Calibri" charset="0"/>
              </a:rPr>
              <a:t>20% of the trips in base control case has </a:t>
            </a:r>
            <a:r>
              <a:rPr lang="en-US" sz="1200" dirty="0" smtClean="0">
                <a:solidFill>
                  <a:schemeClr val="tx1"/>
                </a:solidFill>
                <a:latin typeface="Calibri" charset="0"/>
                <a:cs typeface="Calibri" charset="0"/>
              </a:rPr>
              <a:t>overlap in </a:t>
            </a:r>
            <a:r>
              <a:rPr lang="en-US" sz="1200" dirty="0">
                <a:solidFill>
                  <a:schemeClr val="tx1"/>
                </a:solidFill>
                <a:latin typeface="Calibri" charset="0"/>
                <a:cs typeface="Calibri" charset="0"/>
              </a:rPr>
              <a:t>fuel consumption</a:t>
            </a:r>
            <a:r>
              <a:rPr lang="en-US" sz="1200" dirty="0" smtClean="0">
                <a:solidFill>
                  <a:schemeClr val="tx1"/>
                </a:solidFill>
                <a:latin typeface="Calibri" charset="0"/>
                <a:cs typeface="Calibri" charset="0"/>
              </a:rPr>
              <a:t>, </a:t>
            </a:r>
            <a:r>
              <a:rPr lang="en-US" sz="1200" dirty="0">
                <a:solidFill>
                  <a:schemeClr val="tx1"/>
                </a:solidFill>
                <a:latin typeface="Calibri" charset="0"/>
                <a:cs typeface="Calibri" charset="0"/>
              </a:rPr>
              <a:t>and nearly 40% of the trips in Eco-driving 2nd test has overlap with the automated </a:t>
            </a:r>
            <a:r>
              <a:rPr lang="en-US" sz="1200" dirty="0" smtClean="0">
                <a:solidFill>
                  <a:schemeClr val="tx1"/>
                </a:solidFill>
                <a:latin typeface="Calibri" charset="0"/>
                <a:cs typeface="Calibri" charset="0"/>
              </a:rPr>
              <a:t>vehicle, which shows that </a:t>
            </a:r>
            <a:r>
              <a:rPr lang="en-US" sz="1200" dirty="0">
                <a:solidFill>
                  <a:schemeClr val="tx1"/>
                </a:solidFill>
                <a:latin typeface="Calibri" charset="0"/>
                <a:cs typeface="Calibri" charset="0"/>
              </a:rPr>
              <a:t>the technology can be effective in a system that involves the driver, but there are also implications for its use in a more automated system. For the future work, we plan to include Eco-signal timing algorithm as well as various traffic conditions</a:t>
            </a:r>
            <a:r>
              <a:rPr lang="en-US" sz="1200" dirty="0" smtClean="0">
                <a:solidFill>
                  <a:schemeClr val="tx1"/>
                </a:solidFill>
                <a:latin typeface="Calibri" charset="0"/>
                <a:cs typeface="Calibri" charset="0"/>
              </a:rPr>
              <a:t>.</a:t>
            </a:r>
            <a:endParaRPr lang="en-US" sz="1200" dirty="0">
              <a:solidFill>
                <a:schemeClr val="tx1"/>
              </a:solidFill>
              <a:latin typeface="Calibri" charset="0"/>
              <a:cs typeface="Calibri" charset="0"/>
            </a:endParaRPr>
          </a:p>
        </p:txBody>
      </p:sp>
      <p:sp>
        <p:nvSpPr>
          <p:cNvPr id="13" name="Text Box 402"/>
          <p:cNvSpPr txBox="1">
            <a:spLocks noChangeArrowheads="1"/>
          </p:cNvSpPr>
          <p:nvPr/>
        </p:nvSpPr>
        <p:spPr bwMode="auto">
          <a:xfrm>
            <a:off x="0" y="226218"/>
            <a:ext cx="8775032" cy="293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190492" tIns="37721" rIns="380985" bIns="37721">
            <a:spAutoFit/>
          </a:bodyPr>
          <a:lstStyle>
            <a:lvl1pPr defTabSz="908050"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1pPr>
            <a:lvl2pPr marL="742950" indent="-285750" defTabSz="908050"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2pPr>
            <a:lvl3pPr marL="1143000" indent="-228600" defTabSz="908050"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3pPr>
            <a:lvl4pPr marL="1600200" indent="-228600" defTabSz="908050"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4pPr>
            <a:lvl5pPr marL="2057400" indent="-228600" defTabSz="908050"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sz="3300" b="1">
                <a:solidFill>
                  <a:srgbClr val="003399"/>
                </a:solidFill>
                <a:latin typeface="Arial" charset="0"/>
                <a:ea typeface="ＭＳ Ｐゴシック" pitchFamily="-106" charset="-128"/>
              </a:defRPr>
            </a:lvl9pPr>
          </a:lstStyle>
          <a:p>
            <a:pPr>
              <a:defRPr/>
            </a:pPr>
            <a:r>
              <a:rPr lang="en-US" altLang="en-US" sz="1400" dirty="0" smtClean="0">
                <a:solidFill>
                  <a:srgbClr val="000066"/>
                </a:solidFill>
                <a:latin typeface="Calibri" pitchFamily="34" charset="0"/>
              </a:rPr>
              <a:t>Test Results</a:t>
            </a:r>
          </a:p>
        </p:txBody>
      </p:sp>
      <p:sp>
        <p:nvSpPr>
          <p:cNvPr id="14" name="Text Box 443"/>
          <p:cNvSpPr txBox="1">
            <a:spLocks noChangeArrowheads="1"/>
          </p:cNvSpPr>
          <p:nvPr/>
        </p:nvSpPr>
        <p:spPr bwMode="auto">
          <a:xfrm>
            <a:off x="4478088" y="3348124"/>
            <a:ext cx="4296944" cy="263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349211" tIns="37721" rIns="349211" bIns="37721">
            <a:spAutoFit/>
          </a:bodyPr>
          <a:lstStyle>
            <a:lvl1pPr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1pPr>
            <a:lvl2pPr marL="742950" indent="-28575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2pPr>
            <a:lvl3pPr marL="11430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3pPr>
            <a:lvl4pPr marL="16002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4pPr>
            <a:lvl5pPr marL="20574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dirty="0" smtClean="0">
                <a:solidFill>
                  <a:schemeClr val="tx1"/>
                </a:solidFill>
                <a:latin typeface="Calibri" charset="0"/>
                <a:cs typeface="Calibri" charset="0"/>
              </a:rPr>
              <a:t>Figure 3. Distribution of Change Rates among Individuals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314010"/>
              </p:ext>
            </p:extLst>
          </p:nvPr>
        </p:nvGraphicFramePr>
        <p:xfrm>
          <a:off x="179960" y="626848"/>
          <a:ext cx="4376667" cy="2547448"/>
        </p:xfrm>
        <a:graphic>
          <a:graphicData uri="http://schemas.openxmlformats.org/drawingml/2006/table">
            <a:tbl>
              <a:tblPr/>
              <a:tblGrid>
                <a:gridCol w="1691484">
                  <a:extLst>
                    <a:ext uri="{9D8B030D-6E8A-4147-A177-3AD203B41FA5}">
                      <a16:colId xmlns="" xmlns:a16="http://schemas.microsoft.com/office/drawing/2014/main" val="1879512830"/>
                    </a:ext>
                  </a:extLst>
                </a:gridCol>
                <a:gridCol w="895061">
                  <a:extLst>
                    <a:ext uri="{9D8B030D-6E8A-4147-A177-3AD203B41FA5}">
                      <a16:colId xmlns="" xmlns:a16="http://schemas.microsoft.com/office/drawing/2014/main" val="2312135023"/>
                    </a:ext>
                  </a:extLst>
                </a:gridCol>
                <a:gridCol w="895061">
                  <a:extLst>
                    <a:ext uri="{9D8B030D-6E8A-4147-A177-3AD203B41FA5}">
                      <a16:colId xmlns="" xmlns:a16="http://schemas.microsoft.com/office/drawing/2014/main" val="4257589427"/>
                    </a:ext>
                  </a:extLst>
                </a:gridCol>
                <a:gridCol w="895061">
                  <a:extLst>
                    <a:ext uri="{9D8B030D-6E8A-4147-A177-3AD203B41FA5}">
                      <a16:colId xmlns="" xmlns:a16="http://schemas.microsoft.com/office/drawing/2014/main" val="264613586"/>
                    </a:ext>
                  </a:extLst>
                </a:gridCol>
              </a:tblGrid>
              <a:tr h="318431"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Case</a:t>
                      </a:r>
                      <a:endParaRPr kumimoji="0" lang="en-US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Time(s)</a:t>
                      </a:r>
                      <a:endParaRPr kumimoji="0" lang="en-US" altLang="en-US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Fuel(ml)</a:t>
                      </a:r>
                      <a:endParaRPr kumimoji="0" lang="en-US" altLang="en-US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CO</a:t>
                      </a:r>
                      <a:r>
                        <a:rPr kumimoji="0" lang="en-US" altLang="en-US" sz="1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2</a:t>
                      </a: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(mg)</a:t>
                      </a:r>
                      <a:endParaRPr kumimoji="0" lang="en-US" altLang="en-US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602113"/>
                  </a:ext>
                </a:extLst>
              </a:tr>
              <a:tr h="318431"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Base Case</a:t>
                      </a:r>
                      <a:endParaRPr kumimoji="0" lang="en-US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103.4</a:t>
                      </a:r>
                      <a:endParaRPr kumimoji="0" lang="en-US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129.8</a:t>
                      </a:r>
                      <a:endParaRPr kumimoji="0" lang="en-US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426677</a:t>
                      </a:r>
                      <a:endParaRPr kumimoji="0" lang="en-US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9076256"/>
                  </a:ext>
                </a:extLst>
              </a:tr>
              <a:tr h="318431"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Eco-driving (1</a:t>
                      </a:r>
                      <a:r>
                        <a:rPr kumimoji="0" lang="en-US" altLang="en-US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st</a:t>
                      </a: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 Test)</a:t>
                      </a:r>
                      <a:endParaRPr kumimoji="0" lang="en-US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106.9</a:t>
                      </a:r>
                      <a:endParaRPr kumimoji="0" lang="en-US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129.5</a:t>
                      </a:r>
                      <a:endParaRPr kumimoji="0" lang="en-US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427839</a:t>
                      </a:r>
                      <a:endParaRPr kumimoji="0" lang="en-US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48611441"/>
                  </a:ext>
                </a:extLst>
              </a:tr>
              <a:tr h="318431"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      % Change (%)</a:t>
                      </a:r>
                      <a:endParaRPr kumimoji="0" lang="en-US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3.4</a:t>
                      </a:r>
                      <a:endParaRPr kumimoji="0" lang="en-US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-0.28</a:t>
                      </a:r>
                      <a:endParaRPr kumimoji="0" lang="en-US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0.27</a:t>
                      </a:r>
                      <a:endParaRPr kumimoji="0" lang="en-US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30275453"/>
                  </a:ext>
                </a:extLst>
              </a:tr>
              <a:tr h="318431"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Eco-driving (2</a:t>
                      </a:r>
                      <a:r>
                        <a:rPr kumimoji="0" lang="en-US" altLang="en-US" sz="1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 Test)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98.6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122.5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401947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31556179"/>
                  </a:ext>
                </a:extLst>
              </a:tr>
              <a:tr h="318431"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     % Change (%)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-4.64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-5.68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-5.80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54676999"/>
                  </a:ext>
                </a:extLst>
              </a:tr>
              <a:tr h="318431"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Automated Vehicle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79.9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101.0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321850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67016050"/>
                  </a:ext>
                </a:extLst>
              </a:tr>
              <a:tr h="318431"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     % Change (%)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-22.66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-22.17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 defTabSz="760413">
                        <a:spcBef>
                          <a:spcPct val="20000"/>
                        </a:spcBef>
                        <a:defRPr sz="1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defTabSz="760413">
                        <a:spcBef>
                          <a:spcPct val="20000"/>
                        </a:spcBef>
                        <a:defRPr sz="10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defTabSz="760413">
                        <a:spcBef>
                          <a:spcPct val="20000"/>
                        </a:spcBef>
                        <a:defRPr sz="8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defTabSz="760413">
                        <a:spcBef>
                          <a:spcPct val="20000"/>
                        </a:spcBef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19796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4368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28940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351213" indent="306388" defTabSz="760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760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-24.57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65516556"/>
                  </a:ext>
                </a:extLst>
              </a:tr>
            </a:tbl>
          </a:graphicData>
        </a:graphic>
      </p:graphicFrame>
      <p:sp>
        <p:nvSpPr>
          <p:cNvPr id="29" name="Text Box 443"/>
          <p:cNvSpPr txBox="1">
            <a:spLocks noChangeArrowheads="1"/>
          </p:cNvSpPr>
          <p:nvPr/>
        </p:nvSpPr>
        <p:spPr bwMode="auto">
          <a:xfrm>
            <a:off x="12701" y="3182998"/>
            <a:ext cx="4620126" cy="44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182880" tIns="37721" rIns="182880" bIns="37721">
            <a:spAutoFit/>
          </a:bodyPr>
          <a:lstStyle>
            <a:lvl1pPr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1pPr>
            <a:lvl2pPr marL="742950" indent="-28575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2pPr>
            <a:lvl3pPr marL="11430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3pPr>
            <a:lvl4pPr marL="16002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4pPr>
            <a:lvl5pPr marL="2057400" indent="-228600" defTabSz="908050"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dirty="0" smtClean="0">
                <a:solidFill>
                  <a:schemeClr val="tx1"/>
                </a:solidFill>
                <a:latin typeface="Calibri" charset="0"/>
                <a:cs typeface="Calibri" charset="0"/>
              </a:rPr>
              <a:t>Table 1. </a:t>
            </a:r>
            <a:r>
              <a:rPr lang="en-US" sz="1200" dirty="0">
                <a:solidFill>
                  <a:schemeClr val="tx1"/>
                </a:solidFill>
                <a:latin typeface="Calibri" charset="0"/>
                <a:cs typeface="Calibri" charset="0"/>
              </a:rPr>
              <a:t>Average results of four cases </a:t>
            </a:r>
            <a:r>
              <a:rPr lang="en-US" sz="1200" dirty="0" smtClean="0">
                <a:solidFill>
                  <a:schemeClr val="tx1"/>
                </a:solidFill>
                <a:latin typeface="Calibri" charset="0"/>
                <a:cs typeface="Calibri" charset="0"/>
              </a:rPr>
              <a:t/>
            </a:r>
            <a:br>
              <a:rPr lang="en-US" sz="1200" dirty="0" smtClean="0">
                <a:solidFill>
                  <a:schemeClr val="tx1"/>
                </a:solidFill>
                <a:latin typeface="Calibri" charset="0"/>
                <a:cs typeface="Calibri" charset="0"/>
              </a:rPr>
            </a:br>
            <a:r>
              <a:rPr lang="en-US" sz="1200" dirty="0" smtClean="0">
                <a:solidFill>
                  <a:schemeClr val="tx1"/>
                </a:solidFill>
                <a:latin typeface="Calibri" charset="0"/>
                <a:cs typeface="Calibri" charset="0"/>
              </a:rPr>
              <a:t>(% </a:t>
            </a:r>
            <a:r>
              <a:rPr lang="en-US" sz="1200" dirty="0">
                <a:solidFill>
                  <a:schemeClr val="tx1"/>
                </a:solidFill>
                <a:latin typeface="Calibri" charset="0"/>
                <a:cs typeface="Calibri" charset="0"/>
              </a:rPr>
              <a:t>𝐶ℎ𝑎𝑛𝑔𝑒=(𝐸𝑐𝑜𝐷𝑟𝑖𝑣𝑖𝑛𝑔 −𝐵𝑎𝑠𝑒 𝐶𝑎𝑠𝑒)÷𝐵𝑎𝑠𝑒 𝐶𝑎𝑠𝑒 ×100%) 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0"/>
          <a:stretch/>
        </p:blipFill>
        <p:spPr bwMode="auto">
          <a:xfrm>
            <a:off x="4564530" y="607084"/>
            <a:ext cx="2320590" cy="1371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0"/>
          <a:stretch/>
        </p:blipFill>
        <p:spPr bwMode="auto">
          <a:xfrm>
            <a:off x="6823410" y="611147"/>
            <a:ext cx="2320590" cy="1371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85" y="1976900"/>
            <a:ext cx="2282389" cy="1371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938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</TotalTime>
  <Words>499</Words>
  <Application>Microsoft Macintosh PowerPoint</Application>
  <PresentationFormat>On-screen Show (4:3)</PresentationFormat>
  <Paragraphs>48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Calibri</vt:lpstr>
      <vt:lpstr>Calibri Light</vt:lpstr>
      <vt:lpstr>ＭＳ Ｐゴシック</vt:lpstr>
      <vt:lpstr>SimSun</vt:lpstr>
      <vt:lpstr>Times New Roman</vt:lpstr>
      <vt:lpstr>Arial</vt:lpstr>
      <vt:lpstr>Office Theme</vt:lpstr>
      <vt:lpstr>Custom Design</vt:lpstr>
      <vt:lpstr>PowerPoint Presentation</vt:lpstr>
      <vt:lpstr>PowerPoint Presentation</vt:lpstr>
    </vt:vector>
  </TitlesOfParts>
  <Company>Villanova University</Company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Seri Park</dc:creator>
  <cp:lastModifiedBy>Lian Cui</cp:lastModifiedBy>
  <cp:revision>18</cp:revision>
  <dcterms:created xsi:type="dcterms:W3CDTF">2016-12-19T23:39:08Z</dcterms:created>
  <dcterms:modified xsi:type="dcterms:W3CDTF">2016-12-28T18:59:09Z</dcterms:modified>
</cp:coreProperties>
</file>